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4"/>
  </p:notesMasterIdLst>
  <p:sldIdLst>
    <p:sldId id="256" r:id="rId2"/>
    <p:sldId id="289" r:id="rId3"/>
    <p:sldId id="290" r:id="rId4"/>
    <p:sldId id="291" r:id="rId5"/>
    <p:sldId id="292" r:id="rId6"/>
    <p:sldId id="285" r:id="rId7"/>
    <p:sldId id="271" r:id="rId8"/>
    <p:sldId id="272" r:id="rId9"/>
    <p:sldId id="273" r:id="rId10"/>
    <p:sldId id="274" r:id="rId11"/>
    <p:sldId id="284" r:id="rId12"/>
    <p:sldId id="275" r:id="rId13"/>
    <p:sldId id="279" r:id="rId14"/>
    <p:sldId id="276" r:id="rId15"/>
    <p:sldId id="277" r:id="rId16"/>
    <p:sldId id="280" r:id="rId17"/>
    <p:sldId id="278" r:id="rId18"/>
    <p:sldId id="281" r:id="rId19"/>
    <p:sldId id="282" r:id="rId20"/>
    <p:sldId id="283" r:id="rId21"/>
    <p:sldId id="287" r:id="rId22"/>
    <p:sldId id="286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B9FD0BAC-00C4-46D8-AD01-258A22EDADEC}">
          <p14:sldIdLst>
            <p14:sldId id="256"/>
          </p14:sldIdLst>
        </p14:section>
        <p14:section name="Map (dictionnaire &amp; HashMap)" id="{DA72D0E0-A6EA-45ED-A99A-5308B36885A4}">
          <p14:sldIdLst>
            <p14:sldId id="289"/>
            <p14:sldId id="290"/>
            <p14:sldId id="291"/>
            <p14:sldId id="292"/>
            <p14:sldId id="285"/>
          </p14:sldIdLst>
        </p14:section>
        <p14:section name="Arbre et Graphe" id="{B89DAA88-C21B-4EA6-A848-F235713937F2}">
          <p14:sldIdLst>
            <p14:sldId id="271"/>
            <p14:sldId id="272"/>
            <p14:sldId id="273"/>
            <p14:sldId id="274"/>
            <p14:sldId id="284"/>
          </p14:sldIdLst>
        </p14:section>
        <p14:section name="Quizz" id="{93C3838E-CCC5-477B-83A2-3F3FFB0410FE}">
          <p14:sldIdLst>
            <p14:sldId id="275"/>
            <p14:sldId id="279"/>
            <p14:sldId id="276"/>
            <p14:sldId id="277"/>
            <p14:sldId id="280"/>
            <p14:sldId id="278"/>
            <p14:sldId id="281"/>
            <p14:sldId id="282"/>
            <p14:sldId id="283"/>
            <p14:sldId id="287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504" autoAdjust="0"/>
  </p:normalViewPr>
  <p:slideViewPr>
    <p:cSldViewPr snapToGrid="0">
      <p:cViewPr varScale="1">
        <p:scale>
          <a:sx n="75" d="100"/>
          <a:sy n="75" d="100"/>
        </p:scale>
        <p:origin x="946" y="53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gif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CEBA6-EEF3-4F03-8EDB-ED56D974A7AB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5741A5-3748-45B3-A8C6-983AB0CEB3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8536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54188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assasin‘s</a:t>
            </a:r>
            <a:r>
              <a:rPr lang="fr-FR" dirty="0" smtClean="0"/>
              <a:t> </a:t>
            </a:r>
            <a:r>
              <a:rPr lang="fr-FR" dirty="0" err="1" smtClean="0"/>
              <a:t>creed</a:t>
            </a:r>
            <a:r>
              <a:rPr lang="fr-FR" dirty="0" smtClean="0"/>
              <a:t> </a:t>
            </a:r>
            <a:r>
              <a:rPr lang="fr-FR" dirty="0" err="1" smtClean="0"/>
              <a:t>origin</a:t>
            </a:r>
            <a:endParaRPr lang="fr-FR" dirty="0" smtClean="0"/>
          </a:p>
          <a:p>
            <a:r>
              <a:rPr lang="fr-FR" dirty="0" smtClean="0"/>
              <a:t>graphe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65638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MARVEL’S SPIDER-MAN</a:t>
            </a:r>
            <a:endParaRPr lang="fr-FR" dirty="0" smtClean="0"/>
          </a:p>
          <a:p>
            <a:r>
              <a:rPr lang="fr-FR" dirty="0" smtClean="0"/>
              <a:t>arbre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4569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Graphe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675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Battle </a:t>
            </a:r>
            <a:r>
              <a:rPr lang="fr-FR" dirty="0" err="1" smtClean="0"/>
              <a:t>chaser</a:t>
            </a:r>
            <a:endParaRPr lang="fr-FR" dirty="0" smtClean="0"/>
          </a:p>
          <a:p>
            <a:r>
              <a:rPr lang="fr-FR" dirty="0" smtClean="0"/>
              <a:t>Pile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stack</a:t>
            </a:r>
            <a:r>
              <a:rPr lang="fr-FR" baseline="0" dirty="0" smtClean="0"/>
              <a:t>)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10480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pile</a:t>
            </a:r>
          </a:p>
          <a:p>
            <a:r>
              <a:rPr lang="fr-FR" dirty="0" smtClean="0"/>
              <a:t>Solitaire</a:t>
            </a:r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8108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Sekiro</a:t>
            </a:r>
            <a:endParaRPr lang="fr-FR" dirty="0" smtClean="0"/>
          </a:p>
          <a:p>
            <a:r>
              <a:rPr lang="fr-FR" dirty="0" smtClean="0"/>
              <a:t>Graphe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40727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Zelda</a:t>
            </a:r>
            <a:r>
              <a:rPr lang="fr-FR" baseline="0" dirty="0" smtClean="0"/>
              <a:t> BOTW</a:t>
            </a:r>
            <a:endParaRPr lang="fr-FR" dirty="0" smtClean="0"/>
          </a:p>
          <a:p>
            <a:r>
              <a:rPr lang="fr-FR" dirty="0" smtClean="0"/>
              <a:t>« Pile »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3148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New super </a:t>
            </a:r>
            <a:r>
              <a:rPr lang="fr-FR" dirty="0" err="1" smtClean="0"/>
              <a:t>mario</a:t>
            </a:r>
            <a:r>
              <a:rPr lang="fr-FR" dirty="0" smtClean="0"/>
              <a:t> </a:t>
            </a:r>
            <a:r>
              <a:rPr lang="fr-FR" dirty="0" err="1" smtClean="0"/>
              <a:t>bross</a:t>
            </a:r>
            <a:endParaRPr lang="fr-FR" dirty="0" smtClean="0"/>
          </a:p>
          <a:p>
            <a:r>
              <a:rPr lang="fr-FR" dirty="0" smtClean="0"/>
              <a:t>graphe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91884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DBZ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Budokai</a:t>
            </a:r>
            <a:r>
              <a:rPr lang="fr-FR" baseline="0" dirty="0" smtClean="0"/>
              <a:t> 3</a:t>
            </a:r>
            <a:endParaRPr lang="fr-FR" dirty="0" smtClean="0"/>
          </a:p>
          <a:p>
            <a:r>
              <a:rPr lang="fr-FR" dirty="0" smtClean="0"/>
              <a:t>Arbre binaire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459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8040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7816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1902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0650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524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91831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8011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41A5-3748-45B3-A8C6-983AB0CEB3F2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479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1508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2087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1074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46652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3745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4905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5960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069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7671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3568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8587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3215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981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2950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6464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070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8623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80C5CF9-8F12-4BAE-879A-BE7F35A58DF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801B101-C895-42EF-9D0E-8F91A2CD7D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06490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MD5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r.wikipedia.org/wiki/SHA-2" TargetMode="External"/><Relationship Id="rId4" Type="http://schemas.openxmlformats.org/officeDocument/2006/relationships/hyperlink" Target="https://fr.wikipedia.org/wiki/SHA-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Structure de données</a:t>
            </a:r>
            <a:endParaRPr lang="fr-FR" dirty="0"/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956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Autres type de structure</a:t>
            </a:r>
            <a:endParaRPr lang="fr-FR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800" dirty="0" smtClean="0"/>
              <a:t>Pile (</a:t>
            </a:r>
            <a:r>
              <a:rPr lang="fr-FR" sz="2800" dirty="0" err="1" smtClean="0"/>
              <a:t>Stack</a:t>
            </a:r>
            <a:r>
              <a:rPr lang="fr-FR" sz="2800" dirty="0" smtClean="0"/>
              <a:t>)</a:t>
            </a:r>
            <a:endParaRPr lang="fr-FR" sz="2800" dirty="0"/>
          </a:p>
        </p:txBody>
      </p:sp>
      <p:pic>
        <p:nvPicPr>
          <p:cNvPr id="13314" name="Picture 2" descr="Comment utiliser la Stack/Pile en Visual Basic/C# - Unaura"/>
          <p:cNvPicPr>
            <a:picLocks noChangeAspect="1" noChangeArrowheads="1"/>
          </p:cNvPicPr>
          <p:nvPr/>
        </p:nvPicPr>
        <p:blipFill>
          <a:blip r:embed="rId3">
            <a:lum bright="6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7935" y="2142067"/>
            <a:ext cx="6400800" cy="332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914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5641" y="233680"/>
            <a:ext cx="10131425" cy="1456267"/>
          </a:xfrm>
        </p:spPr>
        <p:txBody>
          <a:bodyPr/>
          <a:lstStyle/>
          <a:p>
            <a:r>
              <a:rPr lang="fr-FR" dirty="0" smtClean="0"/>
              <a:t>Implémentation pile				Utilisation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806456" y="1336639"/>
            <a:ext cx="6798112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4EC9B0"/>
                </a:solidFill>
                <a:latin typeface="Consolas" panose="020B0609020204030204" pitchFamily="49" charset="0"/>
              </a:rPr>
              <a:t>Pile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fr-F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fr-F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init</a:t>
            </a:r>
            <a:r>
              <a:rPr lang="fr-FR" sz="1600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valeurs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= []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fr-F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DCDCAA"/>
                </a:solidFill>
                <a:latin typeface="Consolas" panose="020B0609020204030204" pitchFamily="49" charset="0"/>
              </a:rPr>
              <a:t>empiler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valeur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valeurs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valeur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fr-F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depiler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sz="16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valeurs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    </a:t>
            </a:r>
            <a:r>
              <a:rPr lang="fr-FR" sz="16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valeurs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fr-F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estVide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sz="16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valeurs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== []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fr-F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fr-F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str</a:t>
            </a:r>
            <a:r>
              <a:rPr lang="fr-FR" sz="1600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ch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endParaRPr lang="fr-F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sz="16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valeurs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   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ch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"|</a:t>
            </a:r>
            <a:r>
              <a:rPr lang="fr-FR" sz="1600" dirty="0">
                <a:solidFill>
                  <a:srgbClr val="D7BA7D"/>
                </a:solidFill>
                <a:latin typeface="Consolas" panose="020B0609020204030204" pitchFamily="49" charset="0"/>
              </a:rPr>
              <a:t>\t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fr-FR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str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) + 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sz="1600" dirty="0">
                <a:solidFill>
                  <a:srgbClr val="D7BA7D"/>
                </a:solidFill>
                <a:latin typeface="Consolas" panose="020B0609020204030204" pitchFamily="49" charset="0"/>
              </a:rPr>
              <a:t>\t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|"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sz="16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ch</a:t>
            </a:r>
            <a:endParaRPr lang="fr-F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ch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sz="1600" dirty="0">
                <a:solidFill>
                  <a:srgbClr val="D7BA7D"/>
                </a:solidFill>
                <a:latin typeface="Consolas" panose="020B0609020204030204" pitchFamily="49" charset="0"/>
              </a:rPr>
              <a:t>\</a:t>
            </a:r>
            <a:r>
              <a:rPr lang="fr-FR" sz="1600" dirty="0" err="1">
                <a:solidFill>
                  <a:srgbClr val="D7BA7D"/>
                </a:solidFill>
                <a:latin typeface="Consolas" panose="020B0609020204030204" pitchFamily="49" charset="0"/>
              </a:rPr>
              <a:t>n</a:t>
            </a:r>
            <a:r>
              <a:rPr lang="fr-F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Etat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 de la pile:</a:t>
            </a:r>
            <a:r>
              <a:rPr lang="fr-FR" sz="16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ch</a:t>
            </a:r>
            <a:endParaRPr lang="fr-F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sz="16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ch</a:t>
            </a:r>
            <a:endParaRPr lang="fr-F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fr-F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36152" y="1388488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dirty="0">
                <a:solidFill>
                  <a:srgbClr val="4EC9B0"/>
                </a:solidFill>
                <a:latin typeface="Consolas" panose="020B0609020204030204" pitchFamily="49" charset="0"/>
              </a:rPr>
              <a:t>Pile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empiler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9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empiler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empiler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depiler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empiler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estVide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fr-F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58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</a:t>
            </a:r>
            <a:endParaRPr lang="fr-FR" dirty="0"/>
          </a:p>
        </p:txBody>
      </p:sp>
      <p:pic>
        <p:nvPicPr>
          <p:cNvPr id="1028" name="Picture 4" descr="Assassin's Creed Origins - Explorez l'arbre de compétences - JEU.VIDE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54" y="975946"/>
            <a:ext cx="9768496" cy="5494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006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262" y="1070848"/>
            <a:ext cx="9566030" cy="527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5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</a:t>
            </a:r>
            <a:endParaRPr lang="fr-FR" dirty="0"/>
          </a:p>
        </p:txBody>
      </p:sp>
      <p:pic>
        <p:nvPicPr>
          <p:cNvPr id="3074" name="Picture 2" descr="band of geeks final fantasy x sphérier - Band of Gee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279" y="1096129"/>
            <a:ext cx="9106535" cy="5122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06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775" y="728662"/>
            <a:ext cx="5124450" cy="540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3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</a:t>
            </a:r>
            <a:endParaRPr lang="fr-FR" dirty="0"/>
          </a:p>
        </p:txBody>
      </p:sp>
      <p:pic>
        <p:nvPicPr>
          <p:cNvPr id="4100" name="Picture 4" descr="Le Solitaire, l'un des plus anciens jeu vidéo - News @JV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0567" y="1643836"/>
            <a:ext cx="9584264" cy="4792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76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</a:t>
            </a:r>
            <a:endParaRPr lang="fr-FR" dirty="0"/>
          </a:p>
        </p:txBody>
      </p:sp>
      <p:pic>
        <p:nvPicPr>
          <p:cNvPr id="4098" name="Picture 2" descr="https://static1-fr.millenium.gg/articles/0/32/73/30/@/943818-skills-sekiro-4-full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5291" y="1093343"/>
            <a:ext cx="9276129" cy="5217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34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411" y="2391508"/>
            <a:ext cx="9643499" cy="282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4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</a:t>
            </a:r>
            <a:endParaRPr lang="fr-F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0" y="2238375"/>
            <a:ext cx="952500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94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Map</a:t>
            </a:r>
            <a:r>
              <a:rPr lang="fr-FR" dirty="0" smtClean="0"/>
              <a:t>/Dictionnaire</a:t>
            </a:r>
            <a:endParaRPr lang="fr-F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13559" y="3017703"/>
            <a:ext cx="4887007" cy="2619741"/>
          </a:xfrm>
          <a:prstGeom prst="rect">
            <a:avLst/>
          </a:prstGeom>
        </p:spPr>
      </p:pic>
      <p:pic>
        <p:nvPicPr>
          <p:cNvPr id="1026" name="Picture 2" descr="Table de hachage — Wikipéd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" y="2065867"/>
            <a:ext cx="6285826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2529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9441" y="1125416"/>
            <a:ext cx="9375795" cy="489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Exercice : </a:t>
            </a:r>
            <a:r>
              <a:rPr lang="fr-FR" dirty="0" smtClean="0"/>
              <a:t>FILE</a:t>
            </a:r>
            <a:endParaRPr lang="fr-FR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685801" y="3781970"/>
            <a:ext cx="1088888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1</a:t>
            </a:r>
            <a:r>
              <a:rPr lang="fr-FR" altLang="fr-FR" dirty="0" smtClean="0">
                <a:latin typeface="+mj-lt"/>
              </a:rPr>
              <a:t>. </a:t>
            </a:r>
            <a:r>
              <a:rPr lang="fr-FR" altLang="fr-FR" dirty="0" smtClean="0">
                <a:latin typeface="+mj-lt"/>
              </a:rPr>
              <a:t>Créer un type FILE avec des fonctions pour ajouter et retirer les éléments et une méthode pour connaitre sa taille.</a:t>
            </a:r>
            <a:endParaRPr kumimoji="0" lang="fr-FR" altLang="fr-FR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9808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Exercice : Dictionnaire</a:t>
            </a:r>
            <a:endParaRPr lang="fr-FR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685801" y="1842978"/>
            <a:ext cx="10888883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Choisissez </a:t>
            </a: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5 mots de la langue française et créez un dictionnaire nommé dico qui associe à chacun de ces mots sa traduction en anglais.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fr-FR" altLang="fr-FR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</a:t>
            </a: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 Ajoutez une entrée au dictionnaire de la question précédente (un nouveau mot et sa définition).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</a:t>
            </a: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) Écrivez une fonction ajoute(mot1, mot2, d) qui prend en argument un mot en français, sa traduction en anglais et ajoute ces deux mots dans le dictionnaire d uniquement si mot1 n’est pas déjà une clé du dictionnaire.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Écrivez </a:t>
            </a: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une fonction qui affiche à l’écran toutes les valeurs correspondant aux clés qui sont dans votre dictionnaire (ici, tous les mots en anglais qui apparaissent dans votre dictionnaire).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endParaRPr kumimoji="0" lang="fr-FR" altLang="fr-FR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Écrivez </a:t>
            </a:r>
            <a:r>
              <a:rPr kumimoji="0" lang="fr-FR" alt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une fonction supprime(car, d) qui prend en argument un caractère car et un dictionnaire d et supprime du dictionnaire toutes les entrées correspondant à des clés qui commencent par la lettre c.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37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HashMap</a:t>
            </a:r>
            <a:endParaRPr lang="fr-FR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2" name="Rectangle 11"/>
          <p:cNvSpPr/>
          <p:nvPr/>
        </p:nvSpPr>
        <p:spPr>
          <a:xfrm>
            <a:off x="533399" y="1883628"/>
            <a:ext cx="149079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 smtClean="0"/>
              <a:t>Effectuer des opérations d’ajout et de recherches rapidement.</a:t>
            </a:r>
          </a:p>
          <a:p>
            <a:endParaRPr lang="fr-FR" sz="2400" b="1" dirty="0" smtClean="0"/>
          </a:p>
          <a:p>
            <a:r>
              <a:rPr lang="fr-FR" sz="2400" b="1" dirty="0" smtClean="0"/>
              <a:t>Stocker autant de valeur que l’on souhaite (taille variable).</a:t>
            </a:r>
          </a:p>
          <a:p>
            <a:endParaRPr lang="fr-FR" sz="2400" dirty="0" smtClean="0"/>
          </a:p>
          <a:p>
            <a:r>
              <a:rPr lang="fr-FR" sz="2400" dirty="0" smtClean="0"/>
              <a:t>En  moyenne						Si collision nombreuses </a:t>
            </a:r>
            <a:r>
              <a:rPr lang="fr-FR" sz="2400" dirty="0" smtClean="0">
                <a:sym typeface="Wingdings" panose="05000000000000000000" pitchFamily="2" charset="2"/>
              </a:rPr>
              <a:t> Pire</a:t>
            </a:r>
            <a:endParaRPr lang="fr-FR" sz="2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39" y="4314786"/>
            <a:ext cx="5555974" cy="15637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4982" y="4210739"/>
            <a:ext cx="4342506" cy="1667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4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HashMap</a:t>
            </a:r>
            <a:endParaRPr lang="fr-FR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pic>
        <p:nvPicPr>
          <p:cNvPr id="2050" name="Picture 2" descr="Tech Master Tutori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920" y="441015"/>
            <a:ext cx="8644255" cy="5955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33400" y="1883629"/>
            <a:ext cx="240858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 smtClean="0"/>
              <a:t>Une fonction nécessaire la fonction hash (pour traduire une key en </a:t>
            </a:r>
            <a:r>
              <a:rPr lang="fr-FR" sz="2400" b="1" dirty="0" err="1" smtClean="0"/>
              <a:t>buckets</a:t>
            </a:r>
            <a:r>
              <a:rPr lang="fr-FR" sz="2400" b="1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7804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HashMap</a:t>
            </a:r>
            <a:endParaRPr lang="fr-FR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533400" y="1883629"/>
            <a:ext cx="1083696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 smtClean="0"/>
              <a:t>Pour le hachage, on </a:t>
            </a:r>
            <a:r>
              <a:rPr lang="fr-FR" sz="2400" b="1" dirty="0" smtClean="0"/>
              <a:t>peut utiliser les </a:t>
            </a:r>
            <a:r>
              <a:rPr lang="fr-FR" sz="2400" b="1" dirty="0" smtClean="0"/>
              <a:t>algorithmes de cryptage existant plutôt que d’en redéfinir (</a:t>
            </a:r>
            <a:r>
              <a:rPr lang="fr-FR" sz="2400" dirty="0" smtClean="0"/>
              <a:t>ex. </a:t>
            </a:r>
            <a:r>
              <a:rPr lang="fr-FR" sz="2400" dirty="0">
                <a:hlinkClick r:id="rId3" tooltip="MD5"/>
              </a:rPr>
              <a:t>MD5</a:t>
            </a:r>
            <a:r>
              <a:rPr lang="fr-FR" sz="2400" dirty="0"/>
              <a:t>, </a:t>
            </a:r>
            <a:r>
              <a:rPr lang="fr-FR" sz="2400" dirty="0">
                <a:hlinkClick r:id="rId4" tooltip="SHA-1"/>
              </a:rPr>
              <a:t>SHA-1</a:t>
            </a:r>
            <a:r>
              <a:rPr lang="fr-FR" sz="2400" dirty="0"/>
              <a:t> ou </a:t>
            </a:r>
            <a:r>
              <a:rPr lang="fr-FR" sz="2400" dirty="0" smtClean="0">
                <a:hlinkClick r:id="rId5" tooltip="SHA-2"/>
              </a:rPr>
              <a:t>SHA-2</a:t>
            </a:r>
            <a:r>
              <a:rPr lang="fr-FR" sz="2400" dirty="0" smtClean="0"/>
              <a:t>)</a:t>
            </a:r>
          </a:p>
          <a:p>
            <a:endParaRPr lang="fr-FR" sz="2400" dirty="0"/>
          </a:p>
          <a:p>
            <a:r>
              <a:rPr lang="fr-FR" sz="2400" dirty="0" smtClean="0"/>
              <a:t>Par contre, il est possible que la fonction de hachage renvoi la même valeur pour deux objets différents. On appelle ca une collision (mais c’est tout de même très rare).</a:t>
            </a:r>
          </a:p>
          <a:p>
            <a:endParaRPr lang="fr-FR" sz="2400" dirty="0"/>
          </a:p>
          <a:p>
            <a:r>
              <a:rPr lang="fr-FR" sz="2400" dirty="0" smtClean="0"/>
              <a:t>Dans ce cas, le deuxième objet sera ajouté à la même « adresse » mais en deuxième position de la liste</a:t>
            </a:r>
            <a:r>
              <a:rPr lang="fr-FR" sz="2400" dirty="0" smtClean="0"/>
              <a:t>.</a:t>
            </a:r>
          </a:p>
          <a:p>
            <a:endParaRPr lang="fr-FR" sz="2400" dirty="0"/>
          </a:p>
          <a:p>
            <a:r>
              <a:rPr lang="fr-FR" sz="2400" dirty="0" smtClean="0"/>
              <a:t>Lorsqu’on définit un nouveau type (une nouvelle classe), on peut y associer une fonction de hachage en définissant une méthode __hash__.</a:t>
            </a:r>
            <a:endParaRPr lang="fr-FR" sz="2400" dirty="0" smtClean="0"/>
          </a:p>
        </p:txBody>
      </p:sp>
    </p:spTree>
    <p:extLst>
      <p:ext uri="{BB962C8B-B14F-4D97-AF65-F5344CB8AC3E}">
        <p14:creationId xmlns:p14="http://schemas.microsoft.com/office/powerpoint/2010/main" val="10280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Dictionnaire / Table de Hachage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779361" y="2065867"/>
            <a:ext cx="1057540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etudiants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  <a:r>
              <a:rPr lang="fr-FR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dirty="0" err="1">
                <a:solidFill>
                  <a:srgbClr val="CE9178"/>
                </a:solidFill>
                <a:latin typeface="Consolas" panose="020B0609020204030204" pitchFamily="49" charset="0"/>
              </a:rPr>
              <a:t>Agathe"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fr-FR" dirty="0" err="1">
                <a:solidFill>
                  <a:srgbClr val="CE9178"/>
                </a:solidFill>
                <a:latin typeface="Consolas" panose="020B0609020204030204" pitchFamily="49" charset="0"/>
              </a:rPr>
              <a:t>"Aviron</a:t>
            </a:r>
            <a:r>
              <a:rPr lang="fr-FR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fr-FR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dirty="0" err="1">
                <a:solidFill>
                  <a:srgbClr val="CE9178"/>
                </a:solidFill>
                <a:latin typeface="Consolas" panose="020B0609020204030204" pitchFamily="49" charset="0"/>
              </a:rPr>
              <a:t>Bastien"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fr-FR" dirty="0" err="1">
                <a:solidFill>
                  <a:srgbClr val="CE9178"/>
                </a:solidFill>
                <a:latin typeface="Consolas" panose="020B0609020204030204" pitchFamily="49" charset="0"/>
              </a:rPr>
              <a:t>"Basket</a:t>
            </a:r>
            <a:r>
              <a:rPr lang="fr-FR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fr-FR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dirty="0" err="1">
                <a:solidFill>
                  <a:srgbClr val="CE9178"/>
                </a:solidFill>
                <a:latin typeface="Consolas" panose="020B0609020204030204" pitchFamily="49" charset="0"/>
              </a:rPr>
              <a:t>Christophe"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fr-FR" dirty="0" err="1">
                <a:solidFill>
                  <a:srgbClr val="CE9178"/>
                </a:solidFill>
                <a:latin typeface="Consolas" panose="020B0609020204030204" pitchFamily="49" charset="0"/>
              </a:rPr>
              <a:t>"Capoeira</a:t>
            </a:r>
            <a:r>
              <a:rPr lang="fr-FR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cle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etudiants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keys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cle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cle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valeur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etudiants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items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CE9178"/>
                </a:solidFill>
                <a:latin typeface="Consolas" panose="020B0609020204030204" pitchFamily="49" charset="0"/>
              </a:rPr>
              <a:t>"la clé"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cle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fr-FR" dirty="0">
                <a:solidFill>
                  <a:srgbClr val="CE9178"/>
                </a:solidFill>
                <a:latin typeface="Consolas" panose="020B0609020204030204" pitchFamily="49" charset="0"/>
              </a:rPr>
              <a:t>"contient la valeur"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valeur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fr-F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17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Arbre</a:t>
            </a:r>
            <a:endParaRPr lang="fr-FR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1" y="568875"/>
            <a:ext cx="10131425" cy="3649133"/>
          </a:xfrm>
        </p:spPr>
        <p:txBody>
          <a:bodyPr>
            <a:normAutofit/>
          </a:bodyPr>
          <a:lstStyle/>
          <a:p>
            <a:r>
              <a:rPr lang="fr-FR" sz="2800" dirty="0" smtClean="0"/>
              <a:t>Module </a:t>
            </a:r>
            <a:r>
              <a:rPr lang="fr-FR" sz="2800" dirty="0" err="1" smtClean="0"/>
              <a:t>anytree</a:t>
            </a:r>
            <a:r>
              <a:rPr lang="fr-FR" sz="2800" dirty="0" smtClean="0"/>
              <a:t> en python</a:t>
            </a:r>
          </a:p>
          <a:p>
            <a:r>
              <a:rPr lang="fr-FR" sz="2800" dirty="0" smtClean="0"/>
              <a:t>Ou redéfinit:</a:t>
            </a:r>
          </a:p>
        </p:txBody>
      </p:sp>
      <p:pic>
        <p:nvPicPr>
          <p:cNvPr id="12290" name="Picture 2" descr="Support de cours : les arbres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6066" y="2047875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814086" y="3180873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4EC9B0"/>
                </a:solidFill>
                <a:latin typeface="Consolas" panose="020B0609020204030204" pitchFamily="49" charset="0"/>
              </a:rPr>
              <a:t>Node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fr-FR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fr-FR" dirty="0" err="1">
                <a:solidFill>
                  <a:srgbClr val="DCDCAA"/>
                </a:solidFill>
                <a:latin typeface="Consolas" panose="020B0609020204030204" pitchFamily="49" charset="0"/>
              </a:rPr>
              <a:t>init</a:t>
            </a:r>
            <a:r>
              <a:rPr lang="fr-FR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data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left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dirty="0">
                <a:solidFill>
                  <a:srgbClr val="569CD6"/>
                </a:solidFill>
                <a:latin typeface="Consolas" panose="020B0609020204030204" pitchFamily="49" charset="0"/>
              </a:rPr>
              <a:t>None</a:t>
            </a:r>
            <a:endParaRPr lang="fr-F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right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dirty="0">
                <a:solidFill>
                  <a:srgbClr val="569CD6"/>
                </a:solidFill>
                <a:latin typeface="Consolas" panose="020B0609020204030204" pitchFamily="49" charset="0"/>
              </a:rPr>
              <a:t>None</a:t>
            </a:r>
            <a:endParaRPr lang="fr-F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data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data</a:t>
            </a:r>
            <a:endParaRPr lang="fr-F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14086" y="4874881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root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dirty="0" err="1">
                <a:solidFill>
                  <a:srgbClr val="4EC9B0"/>
                </a:solidFill>
                <a:latin typeface="Consolas" panose="020B0609020204030204" pitchFamily="49" charset="0"/>
              </a:rPr>
              <a:t>Node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root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left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dirty="0" err="1">
                <a:solidFill>
                  <a:srgbClr val="4EC9B0"/>
                </a:solidFill>
                <a:latin typeface="Consolas" panose="020B0609020204030204" pitchFamily="49" charset="0"/>
              </a:rPr>
              <a:t>Node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34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root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right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dirty="0" err="1">
                <a:solidFill>
                  <a:srgbClr val="4EC9B0"/>
                </a:solidFill>
                <a:latin typeface="Consolas" panose="020B0609020204030204" pitchFamily="49" charset="0"/>
              </a:rPr>
              <a:t>Node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89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root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left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left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dirty="0" err="1">
                <a:solidFill>
                  <a:srgbClr val="4EC9B0"/>
                </a:solidFill>
                <a:latin typeface="Consolas" panose="020B0609020204030204" pitchFamily="49" charset="0"/>
              </a:rPr>
              <a:t>Node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45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root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left</a:t>
            </a:r>
            <a:r>
              <a:rPr lang="fr-F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fr-FR" dirty="0" err="1">
                <a:solidFill>
                  <a:srgbClr val="9CDCFE"/>
                </a:solidFill>
                <a:latin typeface="Consolas" panose="020B0609020204030204" pitchFamily="49" charset="0"/>
              </a:rPr>
              <a:t>right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fr-FR" dirty="0" err="1">
                <a:solidFill>
                  <a:srgbClr val="4EC9B0"/>
                </a:solidFill>
                <a:latin typeface="Consolas" panose="020B0609020204030204" pitchFamily="49" charset="0"/>
              </a:rPr>
              <a:t>Node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50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fr-F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Graphe</a:t>
            </a:r>
            <a:endParaRPr lang="fr-FR" dirty="0"/>
          </a:p>
        </p:txBody>
      </p:sp>
      <p:pic>
        <p:nvPicPr>
          <p:cNvPr id="11266" name="Picture 2" descr="Parcours d'un graphe – l'Informatique, c'est fantastique !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266" y="1822027"/>
            <a:ext cx="7848600" cy="38290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4061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Autres type de structure</a:t>
            </a:r>
            <a:endParaRPr lang="fr-FR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800" dirty="0" smtClean="0"/>
              <a:t>File (FIFO)</a:t>
            </a:r>
            <a:endParaRPr lang="fr-FR" sz="2800" dirty="0"/>
          </a:p>
        </p:txBody>
      </p:sp>
      <p:pic>
        <p:nvPicPr>
          <p:cNvPr id="10242" name="Picture 2" descr="France-IOI – Synthèse sur les structures de données (partie 1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015" y="2250863"/>
            <a:ext cx="7753646" cy="32181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350589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15326</TotalTime>
  <Words>396</Words>
  <Application>Microsoft Office PowerPoint</Application>
  <PresentationFormat>Grand écran</PresentationFormat>
  <Paragraphs>129</Paragraphs>
  <Slides>22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Wingdings</vt:lpstr>
      <vt:lpstr>Celestial</vt:lpstr>
      <vt:lpstr>Structure de données</vt:lpstr>
      <vt:lpstr>Map/Dictionnaire</vt:lpstr>
      <vt:lpstr>HashMap</vt:lpstr>
      <vt:lpstr>HashMap</vt:lpstr>
      <vt:lpstr>HashMap</vt:lpstr>
      <vt:lpstr>Dictionnaire / Table de Hachage</vt:lpstr>
      <vt:lpstr>Arbre</vt:lpstr>
      <vt:lpstr>Graphe</vt:lpstr>
      <vt:lpstr>Autres type de structure</vt:lpstr>
      <vt:lpstr>Autres type de structure</vt:lpstr>
      <vt:lpstr>Implémentation pile    Utilisation</vt:lpstr>
      <vt:lpstr>QUIZZ</vt:lpstr>
      <vt:lpstr>QUIZZ</vt:lpstr>
      <vt:lpstr>QUIZZ</vt:lpstr>
      <vt:lpstr>QUIZZ</vt:lpstr>
      <vt:lpstr>QUIZZ</vt:lpstr>
      <vt:lpstr>QUIZZ</vt:lpstr>
      <vt:lpstr>QUIZZ</vt:lpstr>
      <vt:lpstr>QUIZZ</vt:lpstr>
      <vt:lpstr>QUIZZ</vt:lpstr>
      <vt:lpstr>Exercice : FILE</vt:lpstr>
      <vt:lpstr>Exercice : Dictionnaire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au cours Programmation &amp; Algo</dc:title>
  <dc:creator>didier</dc:creator>
  <cp:lastModifiedBy>Aurelien DIDIER</cp:lastModifiedBy>
  <cp:revision>215</cp:revision>
  <dcterms:created xsi:type="dcterms:W3CDTF">2020-09-25T17:37:33Z</dcterms:created>
  <dcterms:modified xsi:type="dcterms:W3CDTF">2022-02-01T07:34:36Z</dcterms:modified>
</cp:coreProperties>
</file>

<file path=docProps/thumbnail.jpeg>
</file>